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</p:sldMasterIdLst>
  <p:notesMasterIdLst>
    <p:notesMasterId r:id="rId13"/>
  </p:notesMasterIdLst>
  <p:sldIdLst>
    <p:sldId id="256" r:id="rId3"/>
    <p:sldId id="284" r:id="rId4"/>
    <p:sldId id="262" r:id="rId5"/>
    <p:sldId id="258" r:id="rId6"/>
    <p:sldId id="264" r:id="rId7"/>
    <p:sldId id="265" r:id="rId8"/>
    <p:sldId id="266" r:id="rId9"/>
    <p:sldId id="267" r:id="rId10"/>
    <p:sldId id="283" r:id="rId11"/>
    <p:sldId id="276" r:id="rId12"/>
  </p:sldIdLst>
  <p:sldSz cx="12192000" cy="6858000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3A3"/>
    <a:srgbClr val="2594B7"/>
    <a:srgbClr val="0B76BB"/>
    <a:srgbClr val="26B1A4"/>
    <a:srgbClr val="93C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ord.contabil\Desktop\Analise%20Financeira%20de%20Balanco.-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UNIAO%20MEDCENTER\2024\ESCRITURA&#199;&#195;O%20CONT&#193;BIL\DEMONSTRATIVO%20DE%20FATURAMENTO\DEMONSTRATIVO%20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UNIAO%20MEDCENTER\2024\ESCRITURA&#199;&#195;O%20CONT&#193;BIL\DEMONSTRATIVO%20DE%20FATURAMENTO\DEMONSTRATIVO%20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Planilha_do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4284032"/>
        <c:axId val="245498240"/>
      </c:barChart>
      <c:catAx>
        <c:axId val="24428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5498240"/>
        <c:crosses val="autoZero"/>
        <c:auto val="1"/>
        <c:lblAlgn val="ctr"/>
        <c:lblOffset val="100"/>
        <c:noMultiLvlLbl val="0"/>
      </c:catAx>
      <c:valAx>
        <c:axId val="245498240"/>
        <c:scaling>
          <c:orientation val="minMax"/>
        </c:scaling>
        <c:delete val="0"/>
        <c:axPos val="l"/>
        <c:numFmt formatCode="_(&quot;R$&quot;* #,##0.00_);_(&quot;R$&quot;* \(#,##0.00\);_(&quot;R$&quot;* &quot;-&quot;??_);_(@_)" sourceLinked="1"/>
        <c:majorTickMark val="none"/>
        <c:minorTickMark val="none"/>
        <c:tickLblPos val="nextTo"/>
        <c:crossAx val="2442840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 rtl="0">
            <a:defRPr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'Calculo de Receita'!$I$2:$I$4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4C7-4F5F-9A2A-070DAE781925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A4C7-4F5F-9A2A-070DAE781925}"/>
              </c:ext>
            </c:extLst>
          </c:dPt>
          <c:dLbls>
            <c:dLbl>
              <c:idx val="0"/>
              <c:layout>
                <c:manualLayout>
                  <c:x val="9.1226751993609811E-3"/>
                  <c:y val="-0.13316721923060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C7-4F5F-9A2A-070DAE781925}"/>
                </c:ext>
              </c:extLst>
            </c:dLbl>
            <c:dLbl>
              <c:idx val="1"/>
              <c:layout>
                <c:manualLayout>
                  <c:x val="1.064312106592109E-2"/>
                  <c:y val="-8.4105612145645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C7-4F5F-9A2A-070DAE781925}"/>
                </c:ext>
              </c:extLst>
            </c:dLbl>
            <c:dLbl>
              <c:idx val="2"/>
              <c:layout>
                <c:manualLayout>
                  <c:x val="2.7368025598082834E-2"/>
                  <c:y val="-0.105132015182056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C7-4F5F-9A2A-070DAE7819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'Calculo de Receita'!$I$2:$I$4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'Calculo de Receita'!$J$2:$J$4</c:f>
              <c:numCache>
                <c:formatCode>_("R$"* #,##0.00_);_("R$"* \(#,##0.00\);_("R$"* "-"??_);_(@_)</c:formatCode>
                <c:ptCount val="3"/>
                <c:pt idx="0">
                  <c:v>699091.95</c:v>
                </c:pt>
                <c:pt idx="1">
                  <c:v>1717603.9700000002</c:v>
                </c:pt>
                <c:pt idx="2">
                  <c:v>1023602.49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C7-4F5F-9A2A-070DAE7819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5728000"/>
        <c:axId val="186223616"/>
        <c:axId val="0"/>
      </c:bar3DChart>
      <c:catAx>
        <c:axId val="18572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6223616"/>
        <c:crosses val="autoZero"/>
        <c:auto val="1"/>
        <c:lblAlgn val="ctr"/>
        <c:lblOffset val="100"/>
        <c:noMultiLvlLbl val="0"/>
      </c:catAx>
      <c:valAx>
        <c:axId val="186223616"/>
        <c:scaling>
          <c:orientation val="minMax"/>
        </c:scaling>
        <c:delete val="0"/>
        <c:axPos val="l"/>
        <c:numFmt formatCode="_(&quot;R$&quot;* #,##0.00_);_(&quot;R$&quot;* \(#,##0.00\);_(&quot;R$&quot;* &quot;-&quot;??_);_(@_)" sourceLinked="1"/>
        <c:majorTickMark val="none"/>
        <c:minorTickMark val="none"/>
        <c:tickLblPos val="nextTo"/>
        <c:crossAx val="185728000"/>
        <c:crosses val="autoZero"/>
        <c:crossBetween val="between"/>
      </c:valAx>
    </c:plotArea>
    <c:legend>
      <c:legendPos val="b"/>
      <c:overlay val="0"/>
      <c:txPr>
        <a:bodyPr/>
        <a:lstStyle/>
        <a:p>
          <a:pPr rtl="0">
            <a:defRPr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023-4C2D-B9EE-46EC7A90B5F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023-4C2D-B9EE-46EC7A90B5FC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5023-4C2D-B9EE-46EC7A90B5FC}"/>
              </c:ext>
            </c:extLst>
          </c:dPt>
          <c:dLbls>
            <c:dLbl>
              <c:idx val="0"/>
              <c:layout>
                <c:manualLayout>
                  <c:x val="1.2572131642867428E-2"/>
                  <c:y val="-0.125714625101350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23-4C2D-B9EE-46EC7A90B5FC}"/>
                </c:ext>
              </c:extLst>
            </c:dLbl>
            <c:dLbl>
              <c:idx val="1"/>
              <c:layout>
                <c:manualLayout>
                  <c:x val="1.955664922223822E-2"/>
                  <c:y val="-0.118095556913389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23-4C2D-B9EE-46EC7A90B5FC}"/>
                </c:ext>
              </c:extLst>
            </c:dLbl>
            <c:dLbl>
              <c:idx val="2"/>
              <c:layout>
                <c:manualLayout>
                  <c:x val="1.5365938674615744E-2"/>
                  <c:y val="-0.129524159195330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23-4C2D-B9EE-46EC7A90B5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+mn-lt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'Cálculo de Despesas'!$I$2:$I$4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'Cálculo de Despesas'!$J$2:$J$4</c:f>
              <c:numCache>
                <c:formatCode>_("R$"* #,##0.00_);_("R$"* \(#,##0.00\);_("R$"* "-"??_);_(@_)</c:formatCode>
                <c:ptCount val="3"/>
                <c:pt idx="0">
                  <c:v>708734.62999999989</c:v>
                </c:pt>
                <c:pt idx="1">
                  <c:v>1724566.7200000002</c:v>
                </c:pt>
                <c:pt idx="2">
                  <c:v>1019203.3200000001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23-4C2D-B9EE-46EC7A90B5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97801088"/>
        <c:axId val="197802624"/>
        <c:axId val="0"/>
      </c:bar3DChart>
      <c:catAx>
        <c:axId val="1978010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7802624"/>
        <c:crosses val="autoZero"/>
        <c:auto val="1"/>
        <c:lblAlgn val="ctr"/>
        <c:lblOffset val="100"/>
        <c:noMultiLvlLbl val="0"/>
      </c:catAx>
      <c:valAx>
        <c:axId val="197802624"/>
        <c:scaling>
          <c:orientation val="minMax"/>
        </c:scaling>
        <c:delete val="0"/>
        <c:axPos val="l"/>
        <c:numFmt formatCode="_(&quot;R$&quot;* #,##0.00_);_(&quot;R$&quot;* \(#,##0.00\);_(&quot;R$&quot;* &quot;-&quot;??_);_(@_)" sourceLinked="1"/>
        <c:majorTickMark val="none"/>
        <c:minorTickMark val="none"/>
        <c:tickLblPos val="nextTo"/>
        <c:crossAx val="1978010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</a:rPr>
              <a:t>Relação despesas sobre o faturamento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pP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kern="1200" baseline="0">
              <a:solidFill>
                <a:sysClr val="windowText" lastClr="000000">
                  <a:lumMod val="75000"/>
                  <a:lumOff val="25000"/>
                </a:sys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094-4603-8917-662419D79F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094-4603-8917-662419D79F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094-4603-8917-662419D79F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094-4603-8917-662419D79F34}"/>
              </c:ext>
            </c:extLst>
          </c:dPt>
          <c:dLbls>
            <c:dLbl>
              <c:idx val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094-4603-8917-662419D79F34}"/>
                </c:ext>
              </c:extLst>
            </c:dLbl>
            <c:dLbl>
              <c:idx val="1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094-4603-8917-662419D79F34}"/>
                </c:ext>
              </c:extLst>
            </c:dLbl>
            <c:dLbl>
              <c:idx val="2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094-4603-8917-662419D79F34}"/>
                </c:ext>
              </c:extLst>
            </c:dLbl>
            <c:dLbl>
              <c:idx val="3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5094-4603-8917-662419D79F3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Planilha1!$A$7:$A$10</c:f>
              <c:strCache>
                <c:ptCount val="4"/>
                <c:pt idx="0">
                  <c:v>Pessoal</c:v>
                </c:pt>
                <c:pt idx="1">
                  <c:v>Tributos</c:v>
                </c:pt>
                <c:pt idx="2">
                  <c:v>Despesas Gerais</c:v>
                </c:pt>
                <c:pt idx="3">
                  <c:v>Financeiras </c:v>
                </c:pt>
              </c:strCache>
            </c:strRef>
          </c:cat>
          <c:val>
            <c:numRef>
              <c:f>Planilha1!$C$7:$C$10</c:f>
              <c:numCache>
                <c:formatCode>0.00%</c:formatCode>
                <c:ptCount val="4"/>
                <c:pt idx="0">
                  <c:v>0.40360000000000001</c:v>
                </c:pt>
                <c:pt idx="1">
                  <c:v>3.8300000000000001E-2</c:v>
                </c:pt>
                <c:pt idx="2">
                  <c:v>0.55269999999999997</c:v>
                </c:pt>
                <c:pt idx="3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94-4603-8917-662419D79F3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5A77A-DAD6-4C7B-923A-29F4E271375F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70FD6-42D5-47A4-BC06-7C5789455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45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229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79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99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563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060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57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245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636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95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0FD6-42D5-47A4-BC06-7C578945569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67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A7AA8-509F-66BB-B1EC-326ED367B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7DDA83-89DC-0DDD-79A2-3744EC1FD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73F365-CB28-0C21-1970-1C9E8CF7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027D30-387D-4ABD-376F-B2D23280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B6FDE8-4867-08C4-C307-34CCAB1E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76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66840-052F-CCEF-8836-84D689E8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D76BC9B-F23D-FF15-4E5D-B03CFF409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494E01-E0AC-A6D8-5F67-E826670D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B703DA-13EA-9D4C-C570-5A9E6574D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D01FA4-F8F8-EE36-2261-4E3A55B6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15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2BD15C-4B74-9D3B-BF79-42A7751DC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734A5D5-2A84-3E24-0CDC-03FFF4ABF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575E90-43E9-C4DF-55CE-FADDA893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0DE658-F42B-1C69-226C-D6D4B5AB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1F41F7-11A9-95C5-2D5F-DFF246F5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230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38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8846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91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406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369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152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595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42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6FBA0-6B6E-37C3-A21E-940AADBC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665B22-6A27-EF01-0B4A-63752A462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D5BA58-975B-78BE-0EF7-752E775C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9070A4-EA8F-73DD-013F-E00486A4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94CE25-6408-D290-7CB7-4D8D111E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547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4814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79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8067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741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4882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0967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304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307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600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6131E-9D56-94F7-6E53-65208BE4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0374E3-3802-58EA-8CA3-30FA00B63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F06AE3-F9CC-3E40-542B-92BDB065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370810-5DB1-A21E-54F7-DF73F9E8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B51767-D8DB-D44B-4769-D307915A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30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259D4-03D1-D4FF-10EF-F1D9CE97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01D641-3730-B362-7B75-0D9BA8B35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7F2FB9-98C7-6BD8-A632-D64AEB240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CA515E-A197-998B-E8D0-36118163E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2D2ED4-4227-627B-C548-FCE180F91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F56F50-0775-6942-A6E0-A0CCA7A09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38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D3005-B227-7AF8-0FD8-3BF1115F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114DE5-F59D-9783-305A-244966908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E155B8-BEF0-F771-2D62-DBFD1494D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2AC19C0-41F6-E7DB-13E7-FBC90E8CD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791164D-BAFE-1AF0-D665-E77108AF5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BBC1680-BD5A-9E93-9DB5-434CFFEA0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251516F-437A-63C0-1ED0-EBE420D4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68494FF-EF0A-9806-63B1-7F4E07FBF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97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E42AC3-1BCF-140C-E193-9686E313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A5B391-E21D-2EA8-8DEB-34CF4E58A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5A09F56-1FDF-7561-493A-FD975617C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4A58C7C-5C79-4391-18FF-70F3EB3AD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97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DF012BE-CA74-8E76-198E-EFFC73BC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AB9D63C-71DC-9CD9-9D52-00ED11C0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3D6B49F-636E-F284-DD51-C0D53E32C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46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C7A93-DA7D-4038-547B-E2D6CB1D1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C3B146-F056-33E0-C86A-7211E7DC4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532095-20CD-EA9E-40F2-6A0B8DF23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937B8-D85C-BE30-6145-980DD3CE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9E33A0-4957-5AC2-5D58-FD1934CF8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E87484-B35E-F912-111E-768627866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0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DFD99-E3F8-679D-BD33-3A6EB6C4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77BA3E-3293-664B-F764-4807700A1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B87480-ED00-0CAD-A3FC-CB5168BC3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2F200D-7DCF-4645-EC05-787826E9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B36968-2692-F2CA-360D-03D0DAC6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DE6EB4-4911-6F48-DD95-518E3325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4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4FB8F5B-3FD3-6B9D-1F63-963B35EAB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5C0CFB-E414-3330-AFA8-1862513B8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A6D37C-041A-3BBB-1BB9-11B76413E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AFE2F4-1D42-1561-3ED9-DF9BC8259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74E2B5-E876-B247-27EA-CD36B713D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10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0B5BA7-5CA7-4DC4-85AE-EC0B53E9A7F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BFB82F-CB7A-4251-8F03-DBB588F75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647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01CC69-C8BE-BB8C-6309-2E3826431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678988" cy="2561254"/>
          </a:xfrm>
        </p:spPr>
        <p:txBody>
          <a:bodyPr>
            <a:normAutofit/>
          </a:bodyPr>
          <a:lstStyle/>
          <a:p>
            <a:r>
              <a:rPr lang="pt-BR" sz="6000" dirty="0">
                <a:solidFill>
                  <a:schemeClr val="tx2"/>
                </a:solidFill>
              </a:rPr>
              <a:t>Prestação de Contas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6CC1A9-87BA-C161-0ACF-A81F430F0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647945"/>
            <a:ext cx="7005742" cy="11430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tx1">
                    <a:alpha val="80000"/>
                  </a:schemeClr>
                </a:solidFill>
              </a:rPr>
              <a:t>Período da administração: 08/2022 à 07/2024</a:t>
            </a:r>
          </a:p>
        </p:txBody>
      </p:sp>
      <p:pic>
        <p:nvPicPr>
          <p:cNvPr id="35" name="Imagem 34" descr="Uma imagem contendo Ícone&#10;&#10;Descrição gerada automaticamente">
            <a:extLst>
              <a:ext uri="{FF2B5EF4-FFF2-40B4-BE49-F238E27FC236}">
                <a16:creationId xmlns:a16="http://schemas.microsoft.com/office/drawing/2014/main" id="{E17EB370-AEC1-F21C-B01F-C5A7BE7274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911" y="284907"/>
            <a:ext cx="2203877" cy="100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17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Conteúdo 2">
            <a:extLst>
              <a:ext uri="{FF2B5EF4-FFF2-40B4-BE49-F238E27FC236}">
                <a16:creationId xmlns:a16="http://schemas.microsoft.com/office/drawing/2014/main" id="{AB7F0C8F-74E5-D613-8566-3ECC61CA5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904" y="1819907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  <p:pic>
        <p:nvPicPr>
          <p:cNvPr id="40" name="Imagem 39" descr="Uma imagem contendo Ícone&#10;&#10;Descrição gerada automaticamente">
            <a:extLst>
              <a:ext uri="{FF2B5EF4-FFF2-40B4-BE49-F238E27FC236}">
                <a16:creationId xmlns:a16="http://schemas.microsoft.com/office/drawing/2014/main" id="{49A3314A-C3DC-3E1F-492F-AFA94E1C70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278" y="6056852"/>
            <a:ext cx="1358702" cy="62265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2BD2CF4-157E-ABC6-9D4C-C22055481E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1537" b="57997"/>
          <a:stretch/>
        </p:blipFill>
        <p:spPr>
          <a:xfrm>
            <a:off x="1243088" y="1181390"/>
            <a:ext cx="7089149" cy="238290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3D1D28B-F464-B4B3-C8A6-2EDDF02E8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8591" y="178496"/>
            <a:ext cx="1914609" cy="1802301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8EA300D-8DD2-F89D-B68E-8024331023C8}"/>
              </a:ext>
            </a:extLst>
          </p:cNvPr>
          <p:cNvSpPr txBox="1"/>
          <p:nvPr/>
        </p:nvSpPr>
        <p:spPr>
          <a:xfrm>
            <a:off x="1530221" y="3995576"/>
            <a:ext cx="3480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8458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0"/>
            <a:ext cx="1158503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15FC80-7C99-2544-E91C-D080A5DD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721805"/>
            <a:ext cx="10258732" cy="929314"/>
          </a:xfrm>
        </p:spPr>
        <p:txBody>
          <a:bodyPr anchor="b">
            <a:normAutofit/>
          </a:bodyPr>
          <a:lstStyle/>
          <a:p>
            <a:r>
              <a:rPr lang="pt-BR" sz="6000" dirty="0"/>
              <a:t>TGL Consultoria Financeira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Espaço Reservado para Conteúdo 2">
            <a:extLst>
              <a:ext uri="{FF2B5EF4-FFF2-40B4-BE49-F238E27FC236}">
                <a16:creationId xmlns:a16="http://schemas.microsoft.com/office/drawing/2014/main" id="{8F7ED17C-27F1-75BC-6370-64FBBF03E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0" y="2067546"/>
            <a:ext cx="10258733" cy="3776485"/>
          </a:xfrm>
        </p:spPr>
        <p:txBody>
          <a:bodyPr anchor="ctr">
            <a:normAutofit/>
          </a:bodyPr>
          <a:lstStyle/>
          <a:p>
            <a:pPr algn="just"/>
            <a:r>
              <a:rPr lang="pt-BR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Somos uma Consultoria Financeira, Contábil e Tributária independente, sem vínculos específicos com nenhuma entidade financeira e seguradoras, comprometida com os nossos clientes, que busca as melhores soluções que supram as necessidades e objetivos dos mesmos.</a:t>
            </a:r>
          </a:p>
          <a:p>
            <a:pPr algn="just"/>
            <a:endParaRPr lang="pt-BR" sz="2000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Desde 2004 entregamos essas soluções personalizadas em seguros, previdência complementar, investimentos, consórcios e demais benefícios, além de consultoria estratégica contábil e tributária, que já gerou milhões em economia para os nossos clientes.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3" name="Imagem 72" descr="Uma imagem contendo Ícone&#10;&#10;Descrição gerada automaticamente">
            <a:extLst>
              <a:ext uri="{FF2B5EF4-FFF2-40B4-BE49-F238E27FC236}">
                <a16:creationId xmlns:a16="http://schemas.microsoft.com/office/drawing/2014/main" id="{3B9D5A9A-C34B-063F-7C49-2561DCDBDD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2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0"/>
            <a:ext cx="1158503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15FC80-7C99-2544-E91C-D080A5DD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721805"/>
            <a:ext cx="10258732" cy="929314"/>
          </a:xfrm>
        </p:spPr>
        <p:txBody>
          <a:bodyPr anchor="b">
            <a:normAutofit/>
          </a:bodyPr>
          <a:lstStyle/>
          <a:p>
            <a:r>
              <a:rPr lang="pt-BR" sz="6000" dirty="0"/>
              <a:t>Prestação de Contas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Espaço Reservado para Conteúdo 2">
            <a:extLst>
              <a:ext uri="{FF2B5EF4-FFF2-40B4-BE49-F238E27FC236}">
                <a16:creationId xmlns:a16="http://schemas.microsoft.com/office/drawing/2014/main" id="{8F7ED17C-27F1-75BC-6370-64FBBF03E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2789853"/>
            <a:ext cx="10258733" cy="3776485"/>
          </a:xfrm>
        </p:spPr>
        <p:txBody>
          <a:bodyPr anchor="ctr">
            <a:normAutofit/>
          </a:bodyPr>
          <a:lstStyle/>
          <a:p>
            <a:r>
              <a:rPr lang="pt-BR" sz="2000" dirty="0"/>
              <a:t>Objetivo: Demonstrar a movimentação financeira do Condomínio ou seja as  receitas, gastos e reservas do período da gestão de 08/2022 à 07/2024 .</a:t>
            </a:r>
          </a:p>
          <a:p>
            <a:r>
              <a:rPr lang="pt-BR" sz="2000" dirty="0"/>
              <a:t>Critérios:</a:t>
            </a:r>
          </a:p>
          <a:p>
            <a:pPr lvl="1"/>
            <a:r>
              <a:rPr lang="pt-BR" sz="2000" dirty="0"/>
              <a:t>Toda despesa efetuada é solicitado documentação fiscal juntamente com o comprovante de pagamento </a:t>
            </a:r>
          </a:p>
          <a:p>
            <a:pPr lvl="1"/>
            <a:r>
              <a:rPr lang="pt-BR" sz="2000" dirty="0"/>
              <a:t>Realizada de forma mensal</a:t>
            </a:r>
          </a:p>
          <a:p>
            <a:pPr lvl="1"/>
            <a:r>
              <a:rPr lang="pt-BR" sz="2000" dirty="0"/>
              <a:t>Modelo de relatório financeiro definido pela administração disponível no site do condomínio</a:t>
            </a:r>
          </a:p>
          <a:p>
            <a:pPr lvl="1"/>
            <a:r>
              <a:rPr lang="pt-BR" sz="2000" dirty="0"/>
              <a:t>Documentos físicos a disposição no escritório da administração</a:t>
            </a:r>
          </a:p>
          <a:p>
            <a:pPr lvl="1"/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  <p:pic>
        <p:nvPicPr>
          <p:cNvPr id="73" name="Imagem 72" descr="Uma imagem contendo Ícone&#10;&#10;Descrição gerada automaticamente">
            <a:extLst>
              <a:ext uri="{FF2B5EF4-FFF2-40B4-BE49-F238E27FC236}">
                <a16:creationId xmlns:a16="http://schemas.microsoft.com/office/drawing/2014/main" id="{3B9D5A9A-C34B-063F-7C49-2561DCDBDD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9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5D58A5-D727-B0E5-D56F-99B078E2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250" y="786578"/>
            <a:ext cx="4929352" cy="11843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dirty="0"/>
              <a:t>Receitas do período de 08/2022 à 07/2024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3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878448"/>
              </p:ext>
            </p:extLst>
          </p:nvPr>
        </p:nvGraphicFramePr>
        <p:xfrm>
          <a:off x="885814" y="3420687"/>
          <a:ext cx="5491019" cy="325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" name="CaixaDeTexto 39">
            <a:extLst>
              <a:ext uri="{FF2B5EF4-FFF2-40B4-BE49-F238E27FC236}">
                <a16:creationId xmlns:a16="http://schemas.microsoft.com/office/drawing/2014/main" id="{75D98C7E-1ECA-44F7-319B-93A0F9BE08C1}"/>
              </a:ext>
            </a:extLst>
          </p:cNvPr>
          <p:cNvSpPr txBox="1"/>
          <p:nvPr/>
        </p:nvSpPr>
        <p:spPr>
          <a:xfrm>
            <a:off x="8607362" y="5741284"/>
            <a:ext cx="2350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Total</a:t>
            </a:r>
            <a:r>
              <a:rPr lang="pt-BR" dirty="0"/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R$   3.440.298,41 </a:t>
            </a:r>
            <a:endParaRPr lang="pt-BR" dirty="0"/>
          </a:p>
        </p:txBody>
      </p:sp>
      <p:pic>
        <p:nvPicPr>
          <p:cNvPr id="42" name="Imagem 41" descr="Uma imagem contendo Ícone&#10;&#10;Descrição gerada automaticamente">
            <a:extLst>
              <a:ext uri="{FF2B5EF4-FFF2-40B4-BE49-F238E27FC236}">
                <a16:creationId xmlns:a16="http://schemas.microsoft.com/office/drawing/2014/main" id="{36030B7D-72ED-EE22-117D-8C049376E8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7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184702"/>
              </p:ext>
            </p:extLst>
          </p:nvPr>
        </p:nvGraphicFramePr>
        <p:xfrm>
          <a:off x="1742908" y="2093208"/>
          <a:ext cx="8352813" cy="3624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13653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5D58A5-D727-B0E5-D56F-99B078E2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7" y="655591"/>
            <a:ext cx="8480691" cy="116431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Despesas </a:t>
            </a:r>
            <a:r>
              <a:rPr lang="pt-BR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efetuadas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no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período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08/2022 à 07/2024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4BB9C45-58EE-B876-0A32-72B421D1F9CC}"/>
              </a:ext>
            </a:extLst>
          </p:cNvPr>
          <p:cNvSpPr txBox="1"/>
          <p:nvPr/>
        </p:nvSpPr>
        <p:spPr>
          <a:xfrm>
            <a:off x="7160712" y="5862937"/>
            <a:ext cx="3258415" cy="1084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effectLst/>
              </a:rPr>
              <a:t>Total</a:t>
            </a:r>
            <a:r>
              <a:rPr lang="en-US" sz="2200" dirty="0"/>
              <a:t> </a:t>
            </a:r>
            <a:r>
              <a:rPr lang="en-US" sz="2200" b="0" i="0" u="none" strike="noStrike" dirty="0">
                <a:effectLst/>
              </a:rPr>
              <a:t> R$   </a:t>
            </a:r>
            <a:r>
              <a:rPr lang="en-US" sz="2200" dirty="0"/>
              <a:t>3.452.504,67</a:t>
            </a:r>
            <a:r>
              <a:rPr lang="en-US" sz="2200" b="0" i="0" u="none" strike="noStrike" dirty="0">
                <a:effectLst/>
              </a:rPr>
              <a:t> </a:t>
            </a:r>
            <a:endParaRPr lang="en-US" sz="2200" dirty="0"/>
          </a:p>
        </p:txBody>
      </p:sp>
      <p:pic>
        <p:nvPicPr>
          <p:cNvPr id="40" name="Imagem 39" descr="Uma imagem contendo Ícone&#10;&#10;Descrição gerada automaticamente">
            <a:extLst>
              <a:ext uri="{FF2B5EF4-FFF2-40B4-BE49-F238E27FC236}">
                <a16:creationId xmlns:a16="http://schemas.microsoft.com/office/drawing/2014/main" id="{1F247DA0-5338-A687-8135-44A43DE893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52505"/>
              </p:ext>
            </p:extLst>
          </p:nvPr>
        </p:nvGraphicFramePr>
        <p:xfrm>
          <a:off x="1243088" y="2169383"/>
          <a:ext cx="9091537" cy="3333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1782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5D58A5-D727-B0E5-D56F-99B078E2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7" y="655591"/>
            <a:ext cx="8480691" cy="11643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Contas Bancárias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Tabela 37">
            <a:extLst>
              <a:ext uri="{FF2B5EF4-FFF2-40B4-BE49-F238E27FC236}">
                <a16:creationId xmlns:a16="http://schemas.microsoft.com/office/drawing/2014/main" id="{6D28A7DD-B6CF-E22B-C1F9-C76ABB3B6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571860"/>
              </p:ext>
            </p:extLst>
          </p:nvPr>
        </p:nvGraphicFramePr>
        <p:xfrm>
          <a:off x="2313318" y="1819907"/>
          <a:ext cx="8659535" cy="3172344"/>
        </p:xfrm>
        <a:graphic>
          <a:graphicData uri="http://schemas.openxmlformats.org/drawingml/2006/table">
            <a:tbl>
              <a:tblPr/>
              <a:tblGrid>
                <a:gridCol w="3953267">
                  <a:extLst>
                    <a:ext uri="{9D8B030D-6E8A-4147-A177-3AD203B41FA5}">
                      <a16:colId xmlns:a16="http://schemas.microsoft.com/office/drawing/2014/main" val="3652139567"/>
                    </a:ext>
                  </a:extLst>
                </a:gridCol>
                <a:gridCol w="2353134">
                  <a:extLst>
                    <a:ext uri="{9D8B030D-6E8A-4147-A177-3AD203B41FA5}">
                      <a16:colId xmlns:a16="http://schemas.microsoft.com/office/drawing/2014/main" val="3632216941"/>
                    </a:ext>
                  </a:extLst>
                </a:gridCol>
                <a:gridCol w="2353134">
                  <a:extLst>
                    <a:ext uri="{9D8B030D-6E8A-4147-A177-3AD203B41FA5}">
                      <a16:colId xmlns:a16="http://schemas.microsoft.com/office/drawing/2014/main" val="2761462181"/>
                    </a:ext>
                  </a:extLst>
                </a:gridCol>
              </a:tblGrid>
              <a:tr h="528724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496699"/>
                  </a:ext>
                </a:extLst>
              </a:tr>
              <a:tr h="5287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 Corrente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11.658,41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31.962,27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964531"/>
                  </a:ext>
                </a:extLst>
              </a:tr>
              <a:tr h="5287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Bradesco H FIC (Garagem)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6.130,52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7.292,11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315013"/>
                  </a:ext>
                </a:extLst>
              </a:tr>
              <a:tr h="5287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Bradesco RF Plus (Auditório)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67.542,70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80.184,55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697699"/>
                  </a:ext>
                </a:extLst>
              </a:tr>
              <a:tr h="5287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CDB CDI- Bradesco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30.980,93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282269"/>
                  </a:ext>
                </a:extLst>
              </a:tr>
              <a:tr h="5287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116.312,56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119.438,93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6684226"/>
                  </a:ext>
                </a:extLst>
              </a:tr>
            </a:tbl>
          </a:graphicData>
        </a:graphic>
      </p:graphicFrame>
      <p:pic>
        <p:nvPicPr>
          <p:cNvPr id="42" name="Imagem 41" descr="Uma imagem contendo Ícone&#10;&#10;Descrição gerada automaticamente">
            <a:extLst>
              <a:ext uri="{FF2B5EF4-FFF2-40B4-BE49-F238E27FC236}">
                <a16:creationId xmlns:a16="http://schemas.microsoft.com/office/drawing/2014/main" id="{B2FADA94-CCED-E10A-1938-C8CF14FCDD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1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5D58A5-D727-B0E5-D56F-99B078E2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7" y="655591"/>
            <a:ext cx="8480691" cy="11643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Relação Receitas X Despesas 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Tabela 40">
            <a:extLst>
              <a:ext uri="{FF2B5EF4-FFF2-40B4-BE49-F238E27FC236}">
                <a16:creationId xmlns:a16="http://schemas.microsoft.com/office/drawing/2014/main" id="{1ED5C501-51FF-611C-B481-994269ED2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634620"/>
              </p:ext>
            </p:extLst>
          </p:nvPr>
        </p:nvGraphicFramePr>
        <p:xfrm>
          <a:off x="1742910" y="2184722"/>
          <a:ext cx="9050884" cy="3133724"/>
        </p:xfrm>
        <a:graphic>
          <a:graphicData uri="http://schemas.openxmlformats.org/drawingml/2006/table">
            <a:tbl>
              <a:tblPr/>
              <a:tblGrid>
                <a:gridCol w="3874725">
                  <a:extLst>
                    <a:ext uri="{9D8B030D-6E8A-4147-A177-3AD203B41FA5}">
                      <a16:colId xmlns:a16="http://schemas.microsoft.com/office/drawing/2014/main" val="2645266543"/>
                    </a:ext>
                  </a:extLst>
                </a:gridCol>
                <a:gridCol w="3283165">
                  <a:extLst>
                    <a:ext uri="{9D8B030D-6E8A-4147-A177-3AD203B41FA5}">
                      <a16:colId xmlns:a16="http://schemas.microsoft.com/office/drawing/2014/main" val="3623779348"/>
                    </a:ext>
                  </a:extLst>
                </a:gridCol>
                <a:gridCol w="1892994">
                  <a:extLst>
                    <a:ext uri="{9D8B030D-6E8A-4147-A177-3AD203B41FA5}">
                      <a16:colId xmlns:a16="http://schemas.microsoft.com/office/drawing/2014/main" val="975704024"/>
                    </a:ext>
                  </a:extLst>
                </a:gridCol>
              </a:tblGrid>
              <a:tr h="40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no Período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3.440.298,41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747783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187430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1.388.460,14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40,36 %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011474"/>
                  </a:ext>
                </a:extLst>
              </a:tr>
              <a:tr h="72625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Tributos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131.634,01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3,83 %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80792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Gerais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1.901.418,58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55,27 %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787861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Financeiras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31.083,15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348956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3.452.595,88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127439"/>
                  </a:ext>
                </a:extLst>
              </a:tr>
            </a:tbl>
          </a:graphicData>
        </a:graphic>
      </p:graphicFrame>
      <p:pic>
        <p:nvPicPr>
          <p:cNvPr id="43" name="Imagem 42" descr="Uma imagem contendo Ícone&#10;&#10;Descrição gerada automaticamente">
            <a:extLst>
              <a:ext uri="{FF2B5EF4-FFF2-40B4-BE49-F238E27FC236}">
                <a16:creationId xmlns:a16="http://schemas.microsoft.com/office/drawing/2014/main" id="{70FBF1A6-F17E-713C-6F7B-A7FDAA85FC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0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5D58A5-D727-B0E5-D56F-99B078E2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Relação Receitas X Despesas no Período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94CBEF9F-9375-93C4-7753-82E045CD3F1F}"/>
              </a:ext>
            </a:extLst>
          </p:cNvPr>
          <p:cNvSpPr txBox="1"/>
          <p:nvPr/>
        </p:nvSpPr>
        <p:spPr>
          <a:xfrm>
            <a:off x="996287" y="4121253"/>
            <a:ext cx="3125337" cy="1136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b="1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Receitas no Período</a:t>
            </a: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R$   3.440.298,41 </a:t>
            </a:r>
            <a:endParaRPr 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4" name="Imagem 73" descr="Uma imagem contendo Ícone&#10;&#10;Descrição gerada automaticamente">
            <a:extLst>
              <a:ext uri="{FF2B5EF4-FFF2-40B4-BE49-F238E27FC236}">
                <a16:creationId xmlns:a16="http://schemas.microsoft.com/office/drawing/2014/main" id="{85092809-7730-B3D3-E999-85D3D5DC60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3C3725D7-BCD2-1B22-8473-3B145AD133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3640248"/>
              </p:ext>
            </p:extLst>
          </p:nvPr>
        </p:nvGraphicFramePr>
        <p:xfrm>
          <a:off x="5895751" y="578738"/>
          <a:ext cx="5708649" cy="5670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399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5D58A5-D727-B0E5-D56F-99B078E2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240" y="217852"/>
            <a:ext cx="8480691" cy="11643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Previsão para o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Próximo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bienio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Imagem 39" descr="Uma imagem contendo Ícone&#10;&#10;Descrição gerada automaticamente">
            <a:extLst>
              <a:ext uri="{FF2B5EF4-FFF2-40B4-BE49-F238E27FC236}">
                <a16:creationId xmlns:a16="http://schemas.microsoft.com/office/drawing/2014/main" id="{49A3314A-C3DC-3E1F-492F-AFA94E1C70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84" y="6322514"/>
            <a:ext cx="778995" cy="356991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D6943646-5647-159E-42FA-5BEA51437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055668"/>
              </p:ext>
            </p:extLst>
          </p:nvPr>
        </p:nvGraphicFramePr>
        <p:xfrm>
          <a:off x="1188720" y="1535503"/>
          <a:ext cx="10180895" cy="3689756"/>
        </p:xfrm>
        <a:graphic>
          <a:graphicData uri="http://schemas.openxmlformats.org/drawingml/2006/table">
            <a:tbl>
              <a:tblPr/>
              <a:tblGrid>
                <a:gridCol w="1833216">
                  <a:extLst>
                    <a:ext uri="{9D8B030D-6E8A-4147-A177-3AD203B41FA5}">
                      <a16:colId xmlns:a16="http://schemas.microsoft.com/office/drawing/2014/main" val="1390857590"/>
                    </a:ext>
                  </a:extLst>
                </a:gridCol>
                <a:gridCol w="3423250">
                  <a:extLst>
                    <a:ext uri="{9D8B030D-6E8A-4147-A177-3AD203B41FA5}">
                      <a16:colId xmlns:a16="http://schemas.microsoft.com/office/drawing/2014/main" val="1402053022"/>
                    </a:ext>
                  </a:extLst>
                </a:gridCol>
                <a:gridCol w="2623557">
                  <a:extLst>
                    <a:ext uri="{9D8B030D-6E8A-4147-A177-3AD203B41FA5}">
                      <a16:colId xmlns:a16="http://schemas.microsoft.com/office/drawing/2014/main" val="810362593"/>
                    </a:ext>
                  </a:extLst>
                </a:gridCol>
                <a:gridCol w="2300872">
                  <a:extLst>
                    <a:ext uri="{9D8B030D-6E8A-4147-A177-3AD203B41FA5}">
                      <a16:colId xmlns:a16="http://schemas.microsoft.com/office/drawing/2014/main" val="1823009290"/>
                    </a:ext>
                  </a:extLst>
                </a:gridCol>
              </a:tblGrid>
              <a:tr h="38764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Atual*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jul/25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jul/26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0648235"/>
                  </a:ext>
                </a:extLst>
              </a:tr>
              <a:tr h="44506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Pessoal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R$ 57.852,51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R$    60.317,03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62.886,53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473654"/>
                  </a:ext>
                </a:extLst>
              </a:tr>
              <a:tr h="44506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Tributos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R$ 5.484,75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R$      5.718,40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5.962,00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219133"/>
                  </a:ext>
                </a:extLst>
              </a:tr>
              <a:tr h="78963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Despesas Gerais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R$ 79.225,77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R$    82.600,79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86.119,58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978950"/>
                  </a:ext>
                </a:extLst>
              </a:tr>
              <a:tr h="44506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Financeiras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R$ 1.295,13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R$      1.350,30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1.407,83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504178"/>
                  </a:ext>
                </a:extLst>
              </a:tr>
              <a:tr h="44506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R$ 143.858,16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R$  149.986,52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156.375,94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934040"/>
                  </a:ext>
                </a:extLst>
              </a:tr>
              <a:tr h="28714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603162"/>
                  </a:ext>
                </a:extLst>
              </a:tr>
              <a:tr h="44506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*média dos ultimos 24 meses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37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724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0070C0"/>
      </a:dk2>
      <a:lt2>
        <a:srgbClr val="DFE3E5"/>
      </a:lt2>
      <a:accent1>
        <a:srgbClr val="0070C0"/>
      </a:accent1>
      <a:accent2>
        <a:srgbClr val="2683C6"/>
      </a:accent2>
      <a:accent3>
        <a:srgbClr val="42BA9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tia">
  <a:themeElements>
    <a:clrScheme name="Personalizada 1">
      <a:dk1>
        <a:sysClr val="windowText" lastClr="000000"/>
      </a:dk1>
      <a:lt1>
        <a:sysClr val="window" lastClr="FFFFFF"/>
      </a:lt1>
      <a:dk2>
        <a:srgbClr val="0070C0"/>
      </a:dk2>
      <a:lt2>
        <a:srgbClr val="DFE3E5"/>
      </a:lt2>
      <a:accent1>
        <a:srgbClr val="33CC99"/>
      </a:accent1>
      <a:accent2>
        <a:srgbClr val="2683C6"/>
      </a:accent2>
      <a:accent3>
        <a:srgbClr val="42BA9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ti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396</Words>
  <Application>Microsoft Office PowerPoint</Application>
  <PresentationFormat>Widescreen</PresentationFormat>
  <Paragraphs>95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Fatia</vt:lpstr>
      <vt:lpstr>Prestação de Contas </vt:lpstr>
      <vt:lpstr>TGL Consultoria Financeira</vt:lpstr>
      <vt:lpstr>Prestação de Contas</vt:lpstr>
      <vt:lpstr>Receitas do período de 08/2022 à 07/2024</vt:lpstr>
      <vt:lpstr>Despesas efetuadas no período 08/2022 à 07/2024</vt:lpstr>
      <vt:lpstr>Contas Bancárias</vt:lpstr>
      <vt:lpstr>Relação Receitas X Despesas </vt:lpstr>
      <vt:lpstr>Relação Receitas X Despesas no Período</vt:lpstr>
      <vt:lpstr>Previsão para o Próximo bienio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Administrativo Onmicrosoft.com</dc:creator>
  <cp:lastModifiedBy>MED CENTER</cp:lastModifiedBy>
  <cp:revision>19</cp:revision>
  <cp:lastPrinted>2024-09-11T10:49:11Z</cp:lastPrinted>
  <dcterms:created xsi:type="dcterms:W3CDTF">2022-08-25T20:04:45Z</dcterms:created>
  <dcterms:modified xsi:type="dcterms:W3CDTF">2024-09-24T11:57:54Z</dcterms:modified>
</cp:coreProperties>
</file>